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63" r:id="rId4"/>
    <p:sldId id="272" r:id="rId5"/>
    <p:sldId id="261" r:id="rId6"/>
    <p:sldId id="262" r:id="rId7"/>
    <p:sldId id="271" r:id="rId8"/>
    <p:sldId id="259" r:id="rId9"/>
    <p:sldId id="260" r:id="rId10"/>
    <p:sldId id="273" r:id="rId11"/>
    <p:sldId id="274" r:id="rId12"/>
    <p:sldId id="275" r:id="rId13"/>
    <p:sldId id="264" r:id="rId14"/>
    <p:sldId id="265" r:id="rId15"/>
    <p:sldId id="257" r:id="rId16"/>
    <p:sldId id="267" r:id="rId17"/>
    <p:sldId id="266" r:id="rId18"/>
    <p:sldId id="268" r:id="rId19"/>
    <p:sldId id="269" r:id="rId20"/>
  </p:sldIdLst>
  <p:sldSz cx="18288000" cy="10287000"/>
  <p:notesSz cx="6858000" cy="9144000"/>
  <p:embeddedFontLst>
    <p:embeddedFont>
      <p:font typeface="Times Neue Roman Bold" panose="020B0604020202020204" charset="0"/>
      <p:regular r:id="rId21"/>
    </p:embeddedFont>
    <p:embeddedFont>
      <p:font typeface="Open Sans Bold" panose="020B0604020202020204" charset="0"/>
      <p:regular r:id="rId22"/>
    </p:embeddedFont>
    <p:embeddedFont>
      <p:font typeface="Open Sans" panose="020B0604020202020204" charset="0"/>
      <p:regular r:id="rId23"/>
    </p:embeddedFont>
    <p:embeddedFont>
      <p:font typeface="Open Sans 2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 2" panose="020B0604020202020204" charset="0"/>
      <p:regular r:id="rId29"/>
    </p:embeddedFont>
    <p:embeddedFont>
      <p:font typeface="Open Sans Light" panose="020B0604020202020204" charset="0"/>
      <p:regular r:id="rId30"/>
    </p:embeddedFont>
    <p:embeddedFont>
      <p:font typeface="Times Neue Roman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6" d="100"/>
          <a:sy n="26" d="100"/>
        </p:scale>
        <p:origin x="-189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7231" y="1676417"/>
            <a:ext cx="8761156" cy="279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99"/>
              </a:lnSpc>
            </a:pPr>
            <a:r>
              <a:rPr lang="en-US" sz="8759" dirty="0" err="1">
                <a:solidFill>
                  <a:srgbClr val="191769"/>
                </a:solidFill>
                <a:latin typeface="HK Grotesk Bold Bold"/>
              </a:rPr>
              <a:t>Интеграция</a:t>
            </a:r>
            <a:r>
              <a:rPr lang="en-US" sz="8759" dirty="0">
                <a:solidFill>
                  <a:srgbClr val="191769"/>
                </a:solidFill>
                <a:latin typeface="HK Grotesk Bold Bold"/>
              </a:rPr>
              <a:t> 1С и </a:t>
            </a:r>
            <a:r>
              <a:rPr lang="en-US" sz="8759" dirty="0" err="1">
                <a:solidFill>
                  <a:srgbClr val="191769"/>
                </a:solidFill>
                <a:latin typeface="HK Grotesk Bold Bold"/>
              </a:rPr>
              <a:t>Честный</a:t>
            </a:r>
            <a:r>
              <a:rPr lang="en-US" sz="8759" dirty="0">
                <a:solidFill>
                  <a:srgbClr val="191769"/>
                </a:solidFill>
                <a:latin typeface="HK Grotesk Bold Bold"/>
              </a:rPr>
              <a:t> ЗНАК </a:t>
            </a:r>
          </a:p>
        </p:txBody>
      </p:sp>
      <p:sp>
        <p:nvSpPr>
          <p:cNvPr id="3" name="AutoShape 3"/>
          <p:cNvSpPr/>
          <p:nvPr/>
        </p:nvSpPr>
        <p:spPr>
          <a:xfrm>
            <a:off x="12100870" y="0"/>
            <a:ext cx="2057711" cy="2068582"/>
          </a:xfrm>
          <a:prstGeom prst="rect">
            <a:avLst/>
          </a:prstGeom>
          <a:solidFill>
            <a:srgbClr val="469BD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7000"/>
          </a:blip>
          <a:srcRect l="3848" r="3848"/>
          <a:stretch>
            <a:fillRect/>
          </a:stretch>
        </p:blipFill>
        <p:spPr>
          <a:xfrm>
            <a:off x="14158581" y="-335395"/>
            <a:ext cx="4115421" cy="4458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580" t="56775" r="25347"/>
          <a:stretch>
            <a:fillRect/>
          </a:stretch>
        </p:blipFill>
        <p:spPr>
          <a:xfrm>
            <a:off x="10043160" y="1893896"/>
            <a:ext cx="4111086" cy="24318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95000"/>
          </a:blip>
          <a:srcRect t="2471" b="2471"/>
          <a:stretch>
            <a:fillRect/>
          </a:stretch>
        </p:blipFill>
        <p:spPr>
          <a:xfrm>
            <a:off x="9943088" y="4130175"/>
            <a:ext cx="4315563" cy="410222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985449" y="4123186"/>
            <a:ext cx="2065874" cy="205460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8" name="AutoShape 8"/>
          <p:cNvSpPr/>
          <p:nvPr/>
        </p:nvSpPr>
        <p:spPr>
          <a:xfrm>
            <a:off x="5927738" y="6177791"/>
            <a:ext cx="2057711" cy="2054605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9" name="AutoShape 9"/>
          <p:cNvSpPr/>
          <p:nvPr/>
        </p:nvSpPr>
        <p:spPr>
          <a:xfrm>
            <a:off x="12100870" y="8232395"/>
            <a:ext cx="2057711" cy="2054605"/>
          </a:xfrm>
          <a:prstGeom prst="rect">
            <a:avLst/>
          </a:prstGeom>
          <a:solidFill>
            <a:srgbClr val="29285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>
            <a:off x="0" y="0"/>
            <a:ext cx="4465534" cy="1519848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4158581" y="4123186"/>
            <a:ext cx="4115421" cy="2054605"/>
          </a:xfrm>
          <a:prstGeom prst="rect">
            <a:avLst/>
          </a:prstGeom>
          <a:solidFill>
            <a:srgbClr val="FDCBDF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alphaModFix amt="90000"/>
          </a:blip>
          <a:srcRect b="19093"/>
          <a:stretch>
            <a:fillRect/>
          </a:stretch>
        </p:blipFill>
        <p:spPr>
          <a:xfrm>
            <a:off x="13705609" y="0"/>
            <a:ext cx="5346613" cy="43257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alphaModFix amt="90000"/>
          </a:blip>
          <a:srcRect b="14653"/>
          <a:stretch>
            <a:fillRect/>
          </a:stretch>
        </p:blipFill>
        <p:spPr>
          <a:xfrm>
            <a:off x="9943088" y="4325748"/>
            <a:ext cx="4348219" cy="37110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154245" y="6170802"/>
            <a:ext cx="4449341" cy="416534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b="12814"/>
          <a:stretch>
            <a:fillRect/>
          </a:stretch>
        </p:blipFill>
        <p:spPr>
          <a:xfrm>
            <a:off x="14154245" y="6381067"/>
            <a:ext cx="4295201" cy="374481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 t="5381" b="5381"/>
          <a:stretch>
            <a:fillRect/>
          </a:stretch>
        </p:blipFill>
        <p:spPr>
          <a:xfrm>
            <a:off x="7985449" y="8225407"/>
            <a:ext cx="4131749" cy="22198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alphaModFix amt="90000"/>
          </a:blip>
          <a:srcRect b="24149"/>
          <a:stretch>
            <a:fillRect/>
          </a:stretch>
        </p:blipFill>
        <p:spPr>
          <a:xfrm>
            <a:off x="10464938" y="1616707"/>
            <a:ext cx="3304519" cy="25064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alphaModFix amt="90000"/>
          </a:blip>
          <a:srcRect l="1230" t="50459" r="2992"/>
          <a:stretch>
            <a:fillRect/>
          </a:stretch>
        </p:blipFill>
        <p:spPr>
          <a:xfrm>
            <a:off x="3904746" y="8225407"/>
            <a:ext cx="4080703" cy="21107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alphaModFix amt="90000"/>
          </a:blip>
          <a:srcRect/>
          <a:stretch>
            <a:fillRect/>
          </a:stretch>
        </p:blipFill>
        <p:spPr>
          <a:xfrm>
            <a:off x="4650888" y="8253472"/>
            <a:ext cx="2553700" cy="2553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483262" y="7962261"/>
            <a:ext cx="3136122" cy="31361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985449" y="6166521"/>
            <a:ext cx="2065874" cy="206587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 b="11392"/>
          <a:stretch>
            <a:fillRect/>
          </a:stretch>
        </p:blipFill>
        <p:spPr>
          <a:xfrm>
            <a:off x="7985449" y="6181285"/>
            <a:ext cx="2306952" cy="2044122"/>
          </a:xfrm>
          <a:prstGeom prst="rect">
            <a:avLst/>
          </a:prstGeom>
        </p:spPr>
      </p:pic>
      <p:pic>
        <p:nvPicPr>
          <p:cNvPr id="1026" name="Picture 2" descr="C:\Users\User\Desktop\Инста\1c_project_fu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10" y="0"/>
            <a:ext cx="1453287" cy="14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2761" y="0"/>
            <a:ext cx="17564097" cy="9661908"/>
          </a:xfrm>
          <a:prstGeom prst="rect">
            <a:avLst/>
          </a:prstGeom>
          <a:solidFill>
            <a:srgbClr val="CADFDF"/>
          </a:solidFill>
        </p:spPr>
      </p:sp>
      <p:sp>
        <p:nvSpPr>
          <p:cNvPr id="3" name="TextBox 3"/>
          <p:cNvSpPr txBox="1"/>
          <p:nvPr/>
        </p:nvSpPr>
        <p:spPr>
          <a:xfrm>
            <a:off x="4998467" y="2769568"/>
            <a:ext cx="9612370" cy="14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191769"/>
                </a:solidFill>
                <a:latin typeface="Open Sans"/>
              </a:rPr>
              <a:t>Лекарственные препараты</a:t>
            </a:r>
          </a:p>
          <a:p>
            <a:pPr>
              <a:lnSpc>
                <a:spcPts val="5040"/>
              </a:lnSpc>
            </a:pPr>
            <a:endParaRPr lang="en-US" sz="4800">
              <a:solidFill>
                <a:srgbClr val="191769"/>
              </a:solidFill>
              <a:latin typeface="Open San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938313">
            <a:off x="4592458" y="4396622"/>
            <a:ext cx="1873588" cy="8686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353800" y="5755052"/>
            <a:ext cx="7156553" cy="88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1С:Розница 8.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Аптека</a:t>
            </a:r>
            <a:endParaRPr lang="en-US" sz="5200" b="1" dirty="0">
              <a:solidFill>
                <a:srgbClr val="191769"/>
              </a:solidFill>
              <a:latin typeface="Times Neue Roman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10334">
            <a:off x="13471839" y="4135121"/>
            <a:ext cx="1873588" cy="8686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9296400" y="6172200"/>
            <a:ext cx="3793097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57200" y="5731085"/>
            <a:ext cx="10630206" cy="88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1С:Управление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аптечной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четью</a:t>
            </a:r>
            <a:endParaRPr lang="en-US" sz="5200" b="1" dirty="0">
              <a:solidFill>
                <a:srgbClr val="191769"/>
              </a:solidFill>
              <a:latin typeface="Times Neue Roman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82000"/>
          </a:blip>
          <a:srcRect/>
          <a:stretch>
            <a:fillRect/>
          </a:stretch>
        </p:blipFill>
        <p:spPr>
          <a:xfrm>
            <a:off x="947138" y="1544135"/>
            <a:ext cx="4051328" cy="262231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09571" y="608405"/>
            <a:ext cx="15409290" cy="91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b="1" dirty="0" err="1">
                <a:solidFill>
                  <a:srgbClr val="191769"/>
                </a:solidFill>
                <a:latin typeface="Open Sans Bold"/>
              </a:rPr>
              <a:t>Отраслевые</a:t>
            </a:r>
            <a:r>
              <a:rPr lang="en-US" sz="5600" b="1" dirty="0">
                <a:solidFill>
                  <a:srgbClr val="191769"/>
                </a:solidFill>
                <a:latin typeface="Open Sans Bold"/>
              </a:rPr>
              <a:t> </a:t>
            </a:r>
            <a:r>
              <a:rPr lang="en-US" sz="5600" b="1" dirty="0" err="1">
                <a:solidFill>
                  <a:srgbClr val="191769"/>
                </a:solidFill>
                <a:latin typeface="Open Sans Bold"/>
              </a:rPr>
              <a:t>решения</a:t>
            </a:r>
            <a:r>
              <a:rPr lang="en-US" sz="5600" b="1" dirty="0">
                <a:solidFill>
                  <a:srgbClr val="191769"/>
                </a:solidFill>
                <a:latin typeface="Open Sans Bold"/>
              </a:rPr>
              <a:t> </a:t>
            </a:r>
            <a:r>
              <a:rPr lang="en-US" sz="5600" b="1" dirty="0" err="1">
                <a:solidFill>
                  <a:srgbClr val="191769"/>
                </a:solidFill>
                <a:latin typeface="Open Sans Bold"/>
              </a:rPr>
              <a:t>для</a:t>
            </a:r>
            <a:r>
              <a:rPr lang="en-US" sz="5600" b="1" dirty="0">
                <a:solidFill>
                  <a:srgbClr val="191769"/>
                </a:solidFill>
                <a:latin typeface="Open Sans Bold"/>
              </a:rPr>
              <a:t> </a:t>
            </a:r>
            <a:r>
              <a:rPr lang="en-US" sz="5600" b="1" dirty="0" err="1">
                <a:solidFill>
                  <a:srgbClr val="191769"/>
                </a:solidFill>
                <a:latin typeface="Open Sans Bold"/>
              </a:rPr>
              <a:t>маркировки</a:t>
            </a:r>
            <a:r>
              <a:rPr lang="en-US" sz="5600" b="1" dirty="0">
                <a:solidFill>
                  <a:srgbClr val="191769"/>
                </a:solidFill>
                <a:latin typeface="Open Sans Bol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5765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33" b="433"/>
          <a:stretch>
            <a:fillRect/>
          </a:stretch>
        </p:blipFill>
        <p:spPr>
          <a:xfrm>
            <a:off x="7795100" y="1445825"/>
            <a:ext cx="11672063" cy="770781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822617"/>
            <a:ext cx="7325206" cy="208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</a:pPr>
            <a:r>
              <a:rPr lang="en-US" sz="8000" spc="-200">
                <a:solidFill>
                  <a:srgbClr val="191769"/>
                </a:solidFill>
                <a:latin typeface="HK Grotesk Bold Bold"/>
              </a:rPr>
              <a:t>1С:Управление аптечной сетью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27382"/>
            <a:ext cx="7610685" cy="632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91769"/>
                </a:solidFill>
                <a:latin typeface="Times Neue Roman"/>
              </a:rPr>
              <a:t>— предназначена для организации учета торговой деятельности в компаниях, специализирующихся на оптово-розничной торговле лекарственными средствами, изделиями медицинского назначения, а также сопутствующими товарами аптечного ассортимента.</a:t>
            </a:r>
          </a:p>
        </p:txBody>
      </p:sp>
    </p:spTree>
    <p:extLst>
      <p:ext uri="{BB962C8B-B14F-4D97-AF65-F5344CB8AC3E}">
        <p14:creationId xmlns:p14="http://schemas.microsoft.com/office/powerpoint/2010/main" val="409734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82375" y="1677530"/>
            <a:ext cx="10616470" cy="75807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4" name="TextBox 4"/>
          <p:cNvSpPr txBox="1"/>
          <p:nvPr/>
        </p:nvSpPr>
        <p:spPr>
          <a:xfrm>
            <a:off x="9934094" y="3092382"/>
            <a:ext cx="7610685" cy="505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91769"/>
                </a:solidFill>
                <a:latin typeface="Times Neue Roman"/>
              </a:rPr>
              <a:t>— готовое отраслевое решение для автоматизации аптек и аптечных пунктов.Применяется для автоматизации розничных продаж лекарственных препаратов и сопутствующей продукции в аптеках и аптечных пунктах.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4094" y="708485"/>
            <a:ext cx="7325206" cy="208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00"/>
              </a:lnSpc>
            </a:pPr>
            <a:r>
              <a:rPr lang="en-US" sz="8000" spc="-200">
                <a:solidFill>
                  <a:srgbClr val="191769"/>
                </a:solidFill>
                <a:latin typeface="HK Grotesk Bold Bold"/>
              </a:rPr>
              <a:t>1С:Розница 8. Аптека</a:t>
            </a:r>
          </a:p>
        </p:txBody>
      </p:sp>
    </p:spTree>
    <p:extLst>
      <p:ext uri="{BB962C8B-B14F-4D97-AF65-F5344CB8AC3E}">
        <p14:creationId xmlns:p14="http://schemas.microsoft.com/office/powerpoint/2010/main" val="427363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67762" y="384314"/>
            <a:ext cx="721877" cy="721877"/>
            <a:chOff x="-2540" y="-254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C92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84761" y="489089"/>
            <a:ext cx="11291605" cy="128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9"/>
              </a:lnSpc>
            </a:pPr>
            <a:r>
              <a:rPr lang="en-US" sz="5150">
                <a:solidFill>
                  <a:srgbClr val="191769"/>
                </a:solidFill>
                <a:latin typeface="Times Neue Roman Bold"/>
              </a:rPr>
              <a:t>Процесс интеграции:</a:t>
            </a:r>
          </a:p>
          <a:p>
            <a:pPr marL="0" lvl="0" indent="0">
              <a:lnSpc>
                <a:spcPts val="5099"/>
              </a:lnSpc>
              <a:spcBef>
                <a:spcPct val="0"/>
              </a:spcBef>
            </a:pPr>
            <a:endParaRPr lang="en-US" sz="5150">
              <a:solidFill>
                <a:srgbClr val="191769"/>
              </a:solidFill>
              <a:latin typeface="Times Neue Roman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10320918" y="3759545"/>
            <a:ext cx="7606144" cy="65274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89638" y="1426600"/>
            <a:ext cx="16537423" cy="796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Внедрение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модуля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маркировки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товара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в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программный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продукт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Настройка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программы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для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smtClean="0">
                <a:solidFill>
                  <a:srgbClr val="191769"/>
                </a:solidFill>
                <a:latin typeface="Open Sans 2"/>
              </a:rPr>
              <a:t>о</a:t>
            </a:r>
            <a:r>
              <a:rPr lang="ru-RU" sz="3400" dirty="0" smtClean="0">
                <a:solidFill>
                  <a:srgbClr val="191769"/>
                </a:solidFill>
                <a:latin typeface="Open Sans 2"/>
              </a:rPr>
              <a:t>б</a:t>
            </a:r>
            <a:r>
              <a:rPr lang="en-US" sz="3400" dirty="0" err="1" smtClean="0">
                <a:solidFill>
                  <a:srgbClr val="191769"/>
                </a:solidFill>
                <a:latin typeface="Open Sans 2"/>
              </a:rPr>
              <a:t>мена</a:t>
            </a:r>
            <a:r>
              <a:rPr lang="en-US" sz="3400" dirty="0" smtClean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с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Честным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знаком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и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работы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с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маркировкой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товаров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Маркировка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остатков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товара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,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заказ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кодов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для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маркировки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,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ввод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в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оборот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остатков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товара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в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Честный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знак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Обновление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справочника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номенклатуры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,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внесение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информации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о GTIN;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Настройка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системы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штрихкодирования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Подключение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программного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продукта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к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системе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эллектронного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документооборота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Настройка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рабочего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места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сотрудника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ru-RU" sz="3400" dirty="0" err="1">
                <a:solidFill>
                  <a:srgbClr val="191769"/>
                </a:solidFill>
                <a:latin typeface="Open Sans 2"/>
              </a:rPr>
              <a:t>Н</a:t>
            </a:r>
            <a:r>
              <a:rPr lang="en-US" sz="3400" dirty="0" err="1" smtClean="0">
                <a:solidFill>
                  <a:srgbClr val="191769"/>
                </a:solidFill>
                <a:latin typeface="Open Sans 2"/>
              </a:rPr>
              <a:t>астройка</a:t>
            </a:r>
            <a:r>
              <a:rPr lang="en-US" sz="3400" dirty="0" smtClean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поступления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и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учета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продукции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на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склад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Настройка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вывода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из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оборота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продукции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Обучение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пользователей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для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работы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с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маркированным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 </a:t>
            </a:r>
            <a:r>
              <a:rPr lang="en-US" sz="3400" dirty="0" err="1">
                <a:solidFill>
                  <a:srgbClr val="191769"/>
                </a:solidFill>
                <a:latin typeface="Open Sans 2"/>
              </a:rPr>
              <a:t>товаром</a:t>
            </a:r>
            <a:r>
              <a:rPr lang="en-US" sz="3400" dirty="0">
                <a:solidFill>
                  <a:srgbClr val="191769"/>
                </a:solidFill>
                <a:latin typeface="Open Sans 2"/>
              </a:rPr>
              <a:t>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15117420" y="9207890"/>
            <a:ext cx="3170580" cy="107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73454" y="5143500"/>
            <a:ext cx="4207273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5666181" y="0"/>
            <a:ext cx="4207273" cy="5143500"/>
          </a:xfrm>
          <a:prstGeom prst="rect">
            <a:avLst/>
          </a:prstGeom>
          <a:solidFill>
            <a:srgbClr val="62A25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0408" r="10408" b="19210"/>
          <a:stretch>
            <a:fillRect/>
          </a:stretch>
        </p:blipFill>
        <p:spPr>
          <a:xfrm>
            <a:off x="9809966" y="0"/>
            <a:ext cx="4270761" cy="51435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080727" y="0"/>
            <a:ext cx="4207273" cy="5143500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9608" r="6548" b="16216"/>
          <a:stretch>
            <a:fillRect/>
          </a:stretch>
        </p:blipFill>
        <p:spPr>
          <a:xfrm>
            <a:off x="5666181" y="5143500"/>
            <a:ext cx="4207273" cy="514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9729" r="6804" b="17019"/>
          <a:stretch>
            <a:fillRect/>
          </a:stretch>
        </p:blipFill>
        <p:spPr>
          <a:xfrm>
            <a:off x="14080727" y="5130064"/>
            <a:ext cx="4326566" cy="5156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90000"/>
          </a:blip>
          <a:srcRect/>
          <a:stretch>
            <a:fillRect/>
          </a:stretch>
        </p:blipFill>
        <p:spPr>
          <a:xfrm>
            <a:off x="0" y="9258300"/>
            <a:ext cx="3170580" cy="10791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13160" y="504340"/>
            <a:ext cx="2464374" cy="24643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74896" y="206159"/>
            <a:ext cx="3740901" cy="306073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890924" y="5577278"/>
            <a:ext cx="2586878" cy="258687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24948" y="649021"/>
            <a:ext cx="6430614" cy="3712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9"/>
              </a:lnSpc>
            </a:pPr>
            <a:r>
              <a:rPr lang="en-US" sz="7049">
                <a:solidFill>
                  <a:srgbClr val="FFFFFF"/>
                </a:solidFill>
                <a:latin typeface="Times Neue Roman Bold"/>
              </a:rPr>
              <a:t>Сроки внедрения проекта 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680491" y="5330842"/>
            <a:ext cx="3211377" cy="295446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618111" y="962025"/>
            <a:ext cx="4255343" cy="309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535">
                <a:solidFill>
                  <a:srgbClr val="FFFFFF"/>
                </a:solidFill>
                <a:latin typeface="Times Neue Roman Bold"/>
              </a:rPr>
              <a:t>Опросник, сбор функциональных и особенных требований клиента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064250" y="5330842"/>
            <a:ext cx="3079750" cy="30797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333120" y="5330842"/>
            <a:ext cx="2379562" cy="294103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873454" y="6133380"/>
            <a:ext cx="4207273" cy="247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535">
                <a:solidFill>
                  <a:srgbClr val="FFFFFF"/>
                </a:solidFill>
                <a:latin typeface="Times Neue Roman Bold"/>
              </a:rPr>
              <a:t>Разработка ТЗ, программирование, обучение, внедрение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80727" y="1274045"/>
            <a:ext cx="4207273" cy="247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535">
                <a:solidFill>
                  <a:srgbClr val="FFFFFF"/>
                </a:solidFill>
                <a:latin typeface="Times Neue Roman Bold"/>
              </a:rPr>
              <a:t>Сопровождение, решение текущих вопросов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59183"/>
            <a:ext cx="16780557" cy="8827817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14297" y="3134274"/>
            <a:ext cx="8166259" cy="54543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47710" y="351666"/>
            <a:ext cx="11032847" cy="248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24"/>
              </a:lnSpc>
            </a:pPr>
            <a:r>
              <a:rPr lang="en-US" sz="10456" spc="-261">
                <a:solidFill>
                  <a:srgbClr val="191769"/>
                </a:solidFill>
                <a:latin typeface="HK Grotesk Bold Bold"/>
              </a:rPr>
              <a:t>О нашей компании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15117420" y="9207890"/>
            <a:ext cx="3170580" cy="10791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>
            <a:off x="3444575" y="5931051"/>
            <a:ext cx="5426375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6360" y="2090697"/>
            <a:ext cx="8203918" cy="692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191769"/>
                </a:solidFill>
                <a:latin typeface="Times Neue Roman"/>
              </a:rPr>
              <a:t>Компания ООО НПО «ПрофТек» является 1С Франчайзи с 2007 года.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191769"/>
                </a:solidFill>
                <a:latin typeface="Times Neue Roman"/>
              </a:rPr>
              <a:t>Разрабатываем качественные информационные системы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191769"/>
                </a:solidFill>
                <a:latin typeface="Times Neue Roman"/>
              </a:rPr>
              <a:t>Автоматизируем управленческий и финансовый учет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191769"/>
                </a:solidFill>
                <a:latin typeface="Times Neue Roman"/>
              </a:rPr>
              <a:t>Внедряем сложные конфигурации «1С», разрабатываем собственные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0" y="543910"/>
            <a:ext cx="17754600" cy="9743090"/>
          </a:xfrm>
          <a:prstGeom prst="rect">
            <a:avLst/>
          </a:prstGeom>
          <a:solidFill>
            <a:srgbClr val="CADFDF"/>
          </a:solidFill>
        </p:spPr>
      </p:sp>
      <p:sp>
        <p:nvSpPr>
          <p:cNvPr id="9" name="TextBox 9"/>
          <p:cNvSpPr txBox="1"/>
          <p:nvPr/>
        </p:nvSpPr>
        <p:spPr>
          <a:xfrm>
            <a:off x="914400" y="948452"/>
            <a:ext cx="8736904" cy="1024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91"/>
              </a:lnSpc>
            </a:pPr>
            <a:r>
              <a:rPr lang="en-US" sz="8324" spc="-208" dirty="0" err="1">
                <a:solidFill>
                  <a:srgbClr val="191769"/>
                </a:solidFill>
                <a:latin typeface="HK Grotesk Bold Bold"/>
              </a:rPr>
              <a:t>Наши</a:t>
            </a:r>
            <a:r>
              <a:rPr lang="en-US" sz="8324" spc="-208" dirty="0">
                <a:solidFill>
                  <a:srgbClr val="191769"/>
                </a:solidFill>
                <a:latin typeface="HK Grotesk Bold Bold"/>
              </a:rPr>
              <a:t> </a:t>
            </a:r>
            <a:r>
              <a:rPr lang="en-US" sz="8324" spc="-208" dirty="0" err="1">
                <a:solidFill>
                  <a:srgbClr val="191769"/>
                </a:solidFill>
                <a:latin typeface="HK Grotesk Bold Bold"/>
              </a:rPr>
              <a:t>достижения</a:t>
            </a:r>
            <a:endParaRPr lang="en-US" sz="8324" spc="-208" dirty="0">
              <a:solidFill>
                <a:srgbClr val="191769"/>
              </a:solidFill>
              <a:latin typeface="HK Grotesk Bo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15117420" y="9258300"/>
            <a:ext cx="3170580" cy="107911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48000" y="2144045"/>
            <a:ext cx="3529236" cy="635361"/>
            <a:chOff x="4236488" y="290077"/>
            <a:chExt cx="1558936" cy="402819"/>
          </a:xfrm>
        </p:grpSpPr>
        <p:sp>
          <p:nvSpPr>
            <p:cNvPr id="12" name="Нашивка 11"/>
            <p:cNvSpPr/>
            <p:nvPr/>
          </p:nvSpPr>
          <p:spPr>
            <a:xfrm>
              <a:off x="4236488" y="290077"/>
              <a:ext cx="1558936" cy="402819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fillRef>
            <a:effectRef idx="3">
              <a:schemeClr val="accent1">
                <a:shade val="50000"/>
                <a:hueOff val="361436"/>
                <a:satOff val="-7560"/>
                <a:lumOff val="420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4437898" y="290077"/>
              <a:ext cx="1156117" cy="402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2014</a:t>
              </a:r>
              <a:endParaRPr lang="ru-RU" sz="24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24600" y="2142729"/>
            <a:ext cx="3583675" cy="635361"/>
            <a:chOff x="5613918" y="189872"/>
            <a:chExt cx="1627778" cy="402819"/>
          </a:xfrm>
        </p:grpSpPr>
        <p:sp>
          <p:nvSpPr>
            <p:cNvPr id="18" name="Нашивка 17"/>
            <p:cNvSpPr/>
            <p:nvPr/>
          </p:nvSpPr>
          <p:spPr>
            <a:xfrm>
              <a:off x="5613918" y="189872"/>
              <a:ext cx="1627778" cy="402819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5815328" y="189872"/>
              <a:ext cx="1224959" cy="402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2015</a:t>
              </a:r>
              <a:endParaRPr lang="ru-RU" sz="24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625028" y="2144045"/>
            <a:ext cx="3529236" cy="635362"/>
            <a:chOff x="7094577" y="231141"/>
            <a:chExt cx="1558936" cy="402819"/>
          </a:xfrm>
        </p:grpSpPr>
        <p:sp>
          <p:nvSpPr>
            <p:cNvPr id="24" name="Нашивка 23"/>
            <p:cNvSpPr/>
            <p:nvPr/>
          </p:nvSpPr>
          <p:spPr>
            <a:xfrm>
              <a:off x="7094577" y="231141"/>
              <a:ext cx="1558936" cy="402819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fillRef>
            <a:effectRef idx="3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7295988" y="231141"/>
              <a:ext cx="1156117" cy="402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2017</a:t>
              </a:r>
              <a:endParaRPr lang="ru-RU" sz="2400" b="1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2877800" y="2145358"/>
            <a:ext cx="3657600" cy="634049"/>
            <a:chOff x="167331" y="290076"/>
            <a:chExt cx="1558936" cy="402820"/>
          </a:xfrm>
        </p:grpSpPr>
        <p:sp>
          <p:nvSpPr>
            <p:cNvPr id="27" name="Нашивка 26"/>
            <p:cNvSpPr/>
            <p:nvPr/>
          </p:nvSpPr>
          <p:spPr>
            <a:xfrm>
              <a:off x="167331" y="290076"/>
              <a:ext cx="1558936" cy="402819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368742" y="290077"/>
              <a:ext cx="1156117" cy="402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2020</a:t>
              </a:r>
              <a:endParaRPr lang="ru-RU" sz="2400" b="1" kern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45784" y="3015455"/>
            <a:ext cx="3333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Разработка мобильного приложения «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ФинАнализ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» класса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</a:rPr>
              <a:t>Bl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(IOS, Android)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1271" y="2830789"/>
            <a:ext cx="36674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Сертификация Европейским Банко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Реконструкции и Развития по финансовому ИТ-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конслатнигу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Победитель конкурса «Предприниматель года 2015»в Инновационной сфере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88738" y="2867580"/>
            <a:ext cx="36674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Лауреат конкурса «Лучший предприниматель года в инновационной сфере»;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Победитель в конкурсе «1С:Проект года» в двух номинациях ЮФО и СКФО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456205" y="2868452"/>
            <a:ext cx="366746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«Автоматизация учета в ООО «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СтавПрицеп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-Инвест» на базе «1С: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ERP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» в облаке» стал лучшим в направлении «Технология: Облачное внедрение а коммерческом секторе»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20" y="5877777"/>
            <a:ext cx="2629028" cy="26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7353300"/>
            <a:ext cx="2301875" cy="27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19176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50192" y="5947204"/>
            <a:ext cx="398761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912" r="912"/>
          <a:stretch>
            <a:fillRect/>
          </a:stretch>
        </p:blipFill>
        <p:spPr>
          <a:xfrm>
            <a:off x="10834580" y="714447"/>
            <a:ext cx="6424720" cy="88581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04944"/>
            <a:ext cx="9336180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-161677" y="3223372"/>
            <a:ext cx="9144000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вести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учет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денежных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средств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медикаментов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фальсификатов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и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просроченных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серий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;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производить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продажу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лекарственных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препаратов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в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соответствии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с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использованием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национальной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системы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цифровой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маркировки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Честный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ЗНАК;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анализировать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финансово-экономическую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деятельность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 Light"/>
              </a:rPr>
              <a:t>компании</a:t>
            </a:r>
            <a:r>
              <a:rPr lang="en-US" sz="3400" dirty="0">
                <a:solidFill>
                  <a:srgbClr val="FFFFFF"/>
                </a:solidFill>
                <a:latin typeface="Open Sans Ligh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33" y="791036"/>
            <a:ext cx="8734580" cy="178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5"/>
              </a:lnSpc>
              <a:spcBef>
                <a:spcPct val="0"/>
              </a:spcBef>
            </a:pPr>
            <a:r>
              <a:rPr lang="en-US" sz="3368">
                <a:solidFill>
                  <a:srgbClr val="FFFFFF"/>
                </a:solidFill>
                <a:latin typeface="Open Sans 2 Bold"/>
              </a:rPr>
              <a:t>Успешное внедрение "1C: УПРАВЛЕНИЕ АПТЕЧНОЙ СЕТЬЮ В ООО "МЕДАЛЬЯНС" дало возможность: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>
          <a:xfrm>
            <a:off x="0" y="9258300"/>
            <a:ext cx="3170580" cy="107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04314" y="743341"/>
            <a:ext cx="4729923" cy="203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26"/>
              </a:lnSpc>
              <a:spcBef>
                <a:spcPct val="0"/>
              </a:spcBef>
            </a:pPr>
            <a:r>
              <a:rPr lang="en-US" sz="8585" spc="-214">
                <a:solidFill>
                  <a:srgbClr val="191769"/>
                </a:solidFill>
                <a:latin typeface="HK Grotesk Bold Bold"/>
              </a:rPr>
              <a:t>Контакты </a:t>
            </a:r>
          </a:p>
          <a:p>
            <a:pPr marL="0" lvl="0" indent="0" algn="l">
              <a:lnSpc>
                <a:spcPts val="7726"/>
              </a:lnSpc>
              <a:spcBef>
                <a:spcPct val="0"/>
              </a:spcBef>
            </a:pPr>
            <a:endParaRPr lang="en-US" sz="8585" spc="-214">
              <a:solidFill>
                <a:srgbClr val="191769"/>
              </a:solidFill>
              <a:latin typeface="HK Grotesk Bold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34237" y="505216"/>
            <a:ext cx="6624513" cy="62993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>
            <a:off x="15117420" y="9207890"/>
            <a:ext cx="3170580" cy="107911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87539" y="2133806"/>
            <a:ext cx="672440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56"/>
              </a:lnSpc>
            </a:pPr>
            <a:r>
              <a:rPr lang="en-US" sz="6826" dirty="0">
                <a:solidFill>
                  <a:srgbClr val="191769"/>
                </a:solidFill>
                <a:latin typeface="Times Neue Roman"/>
              </a:rPr>
              <a:t>+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7(8652)</a:t>
            </a:r>
            <a:r>
              <a:rPr lang="ru-RU" sz="6826" dirty="0" smtClean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31</a:t>
            </a:r>
            <a:r>
              <a:rPr lang="ru-RU" sz="6826" dirty="0" smtClean="0">
                <a:solidFill>
                  <a:srgbClr val="191769"/>
                </a:solidFill>
                <a:latin typeface="Times Neue Roman"/>
              </a:rPr>
              <a:t>-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65</a:t>
            </a:r>
            <a:r>
              <a:rPr lang="ru-RU" sz="6826" dirty="0" smtClean="0">
                <a:solidFill>
                  <a:srgbClr val="191769"/>
                </a:solidFill>
                <a:latin typeface="Times Neue Roman"/>
              </a:rPr>
              <a:t>-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68</a:t>
            </a:r>
            <a:endParaRPr lang="en-US" sz="6826" dirty="0">
              <a:solidFill>
                <a:srgbClr val="191769"/>
              </a:solidFill>
              <a:latin typeface="Times Neue Roman"/>
            </a:endParaRPr>
          </a:p>
          <a:p>
            <a:pPr>
              <a:lnSpc>
                <a:spcPts val="9556"/>
              </a:lnSpc>
            </a:pPr>
            <a:r>
              <a:rPr lang="en-US" sz="6826" dirty="0">
                <a:solidFill>
                  <a:srgbClr val="191769"/>
                </a:solidFill>
                <a:latin typeface="Times Neue Roman"/>
              </a:rPr>
              <a:t>+7(8652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)</a:t>
            </a:r>
            <a:r>
              <a:rPr lang="ru-RU" sz="6826" dirty="0" smtClean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31</a:t>
            </a:r>
            <a:r>
              <a:rPr lang="ru-RU" sz="6826" dirty="0" smtClean="0">
                <a:solidFill>
                  <a:srgbClr val="191769"/>
                </a:solidFill>
                <a:latin typeface="Times Neue Roman"/>
              </a:rPr>
              <a:t>-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65</a:t>
            </a:r>
            <a:r>
              <a:rPr lang="ru-RU" sz="6826" dirty="0" smtClean="0">
                <a:solidFill>
                  <a:srgbClr val="191769"/>
                </a:solidFill>
                <a:latin typeface="Times Neue Roman"/>
              </a:rPr>
              <a:t>-</a:t>
            </a: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69</a:t>
            </a:r>
            <a:endParaRPr lang="en-US" sz="6826" dirty="0">
              <a:solidFill>
                <a:srgbClr val="191769"/>
              </a:solidFill>
              <a:latin typeface="Times Neue Roman"/>
            </a:endParaRPr>
          </a:p>
          <a:p>
            <a:pPr>
              <a:lnSpc>
                <a:spcPts val="9556"/>
              </a:lnSpc>
            </a:pPr>
            <a:r>
              <a:rPr lang="en-US" sz="6826" dirty="0" smtClean="0">
                <a:solidFill>
                  <a:srgbClr val="191769"/>
                </a:solidFill>
                <a:latin typeface="Times Neue Roman"/>
              </a:rPr>
              <a:t>info@proftek.org</a:t>
            </a:r>
            <a:endParaRPr lang="en-US" sz="6826" dirty="0">
              <a:solidFill>
                <a:srgbClr val="191769"/>
              </a:solidFill>
              <a:latin typeface="Times Neue Roman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1748" y="2139475"/>
            <a:ext cx="8703447" cy="39561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6095587"/>
            <a:ext cx="1372410" cy="13724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363148" y="6349324"/>
            <a:ext cx="3924852" cy="3924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5862" y="7617147"/>
            <a:ext cx="1385248" cy="138920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39760" y="6290619"/>
            <a:ext cx="337255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191769"/>
                </a:solidFill>
                <a:latin typeface="Open Sans 2"/>
              </a:rPr>
              <a:t>proftek_1c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39760" y="7820578"/>
            <a:ext cx="448467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191769"/>
                </a:solidFill>
                <a:latin typeface="Open Sans 2"/>
              </a:rPr>
              <a:t>НПО Профтек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77830" y="4023668"/>
            <a:ext cx="2710170" cy="2749772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3" name="AutoShape 3"/>
          <p:cNvSpPr/>
          <p:nvPr/>
        </p:nvSpPr>
        <p:spPr>
          <a:xfrm>
            <a:off x="11104965" y="6778644"/>
            <a:ext cx="1762695" cy="3508356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3001" r="19143"/>
          <a:stretch>
            <a:fillRect/>
          </a:stretch>
        </p:blipFill>
        <p:spPr>
          <a:xfrm>
            <a:off x="12867660" y="4023668"/>
            <a:ext cx="2710170" cy="62633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9884" r="29005"/>
          <a:stretch>
            <a:fillRect/>
          </a:stretch>
        </p:blipFill>
        <p:spPr>
          <a:xfrm>
            <a:off x="8496304" y="0"/>
            <a:ext cx="4371357" cy="6778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39025" r="27093"/>
          <a:stretch>
            <a:fillRect/>
          </a:stretch>
        </p:blipFill>
        <p:spPr>
          <a:xfrm>
            <a:off x="8496304" y="0"/>
            <a:ext cx="4371357" cy="67734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39630" t="14044" r="28934"/>
          <a:stretch>
            <a:fillRect/>
          </a:stretch>
        </p:blipFill>
        <p:spPr>
          <a:xfrm>
            <a:off x="8496304" y="6778644"/>
            <a:ext cx="2608661" cy="4731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1654" r="48331" b="604"/>
          <a:stretch>
            <a:fillRect/>
          </a:stretch>
        </p:blipFill>
        <p:spPr>
          <a:xfrm>
            <a:off x="15577830" y="6773440"/>
            <a:ext cx="2651922" cy="35135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l="43934" r="23799"/>
          <a:stretch>
            <a:fillRect/>
          </a:stretch>
        </p:blipFill>
        <p:spPr>
          <a:xfrm>
            <a:off x="12867660" y="4023668"/>
            <a:ext cx="2710170" cy="62995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l="22196" r="8026" b="6242"/>
          <a:stretch>
            <a:fillRect/>
          </a:stretch>
        </p:blipFill>
        <p:spPr>
          <a:xfrm>
            <a:off x="15577830" y="-700077"/>
            <a:ext cx="3515556" cy="47237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 l="7256" r="44885"/>
          <a:stretch>
            <a:fillRect/>
          </a:stretch>
        </p:blipFill>
        <p:spPr>
          <a:xfrm>
            <a:off x="12867660" y="0"/>
            <a:ext cx="2710170" cy="402366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93840" y="2278534"/>
            <a:ext cx="8790143" cy="226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95"/>
              </a:lnSpc>
              <a:spcBef>
                <a:spcPct val="0"/>
              </a:spcBef>
            </a:pPr>
            <a:r>
              <a:rPr lang="en-US" sz="9550" spc="-238">
                <a:solidFill>
                  <a:srgbClr val="191769"/>
                </a:solidFill>
                <a:latin typeface="HK Grotesk Bold Bold"/>
              </a:rPr>
              <a:t>Спасибо 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40504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182594"/>
            <a:ext cx="16878300" cy="9104406"/>
          </a:xfrm>
          <a:prstGeom prst="rect">
            <a:avLst/>
          </a:prstGeom>
          <a:solidFill>
            <a:srgbClr val="CADFDF"/>
          </a:solidFill>
        </p:spPr>
      </p:sp>
      <p:sp>
        <p:nvSpPr>
          <p:cNvPr id="3" name="TextBox 3"/>
          <p:cNvSpPr txBox="1"/>
          <p:nvPr/>
        </p:nvSpPr>
        <p:spPr>
          <a:xfrm>
            <a:off x="640101" y="3263265"/>
            <a:ext cx="15946228" cy="442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Честный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ЗНАК -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это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национальная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система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маркировки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и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прослеживания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продукции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.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Специальный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цифровой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код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гарантирует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подлинность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и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качество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товара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.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Основная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задача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системы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–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повышение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уровня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безопасности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россиян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,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борьба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с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контрафактом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и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некачественными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 </a:t>
            </a:r>
            <a:r>
              <a:rPr lang="en-US" sz="4200" dirty="0" err="1">
                <a:solidFill>
                  <a:srgbClr val="191769"/>
                </a:solidFill>
                <a:latin typeface="Times Neue Roman"/>
              </a:rPr>
              <a:t>аналогами</a:t>
            </a:r>
            <a:r>
              <a:rPr lang="en-US" sz="4200" dirty="0">
                <a:solidFill>
                  <a:srgbClr val="191769"/>
                </a:solidFill>
                <a:latin typeface="Times Neue Roman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7014013"/>
            <a:ext cx="7734300" cy="30598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0101" y="1315963"/>
            <a:ext cx="1594622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Система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цифровой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маркировки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товаров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 </a:t>
            </a:r>
            <a:endParaRPr lang="ru-RU" sz="5200" b="1" dirty="0" smtClean="0">
              <a:solidFill>
                <a:srgbClr val="191769"/>
              </a:solidFill>
              <a:latin typeface="Times Neue Roman Bold"/>
            </a:endParaRPr>
          </a:p>
          <a:p>
            <a:pPr algn="ctr">
              <a:lnSpc>
                <a:spcPts val="7280"/>
              </a:lnSpc>
            </a:pPr>
            <a:r>
              <a:rPr lang="en-US" sz="5200" b="1" dirty="0" err="1" smtClean="0">
                <a:solidFill>
                  <a:srgbClr val="191769"/>
                </a:solidFill>
                <a:latin typeface="Times Neue Roman Bold"/>
              </a:rPr>
              <a:t>Честный</a:t>
            </a:r>
            <a:r>
              <a:rPr lang="en-US" sz="5200" b="1" dirty="0" smtClean="0">
                <a:solidFill>
                  <a:srgbClr val="191769"/>
                </a:solidFill>
                <a:latin typeface="Times Neue Roman Bold"/>
              </a:rPr>
              <a:t> 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ЗНАК</a:t>
            </a:r>
          </a:p>
        </p:txBody>
      </p:sp>
    </p:spTree>
    <p:extLst>
      <p:ext uri="{BB962C8B-B14F-4D97-AF65-F5344CB8AC3E}">
        <p14:creationId xmlns:p14="http://schemas.microsoft.com/office/powerpoint/2010/main" val="241030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07443" y="0"/>
            <a:ext cx="16780557" cy="8827817"/>
          </a:xfrm>
          <a:prstGeom prst="rect">
            <a:avLst/>
          </a:prstGeom>
          <a:solidFill>
            <a:srgbClr val="FDCBD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3059" t="14342" b="24625"/>
          <a:stretch>
            <a:fillRect/>
          </a:stretch>
        </p:blipFill>
        <p:spPr>
          <a:xfrm>
            <a:off x="11708173" y="0"/>
            <a:ext cx="6818495" cy="57005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65000"/>
          </a:blip>
          <a:srcRect/>
          <a:stretch>
            <a:fillRect/>
          </a:stretch>
        </p:blipFill>
        <p:spPr>
          <a:xfrm>
            <a:off x="-25355" y="5456768"/>
            <a:ext cx="4153999" cy="48302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29753" y="359976"/>
            <a:ext cx="10576697" cy="5705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191769"/>
                </a:solidFill>
                <a:latin typeface="Times Neue Roman"/>
              </a:rPr>
              <a:t>Для маркировки товаров в рамках этой технологии используются </a:t>
            </a:r>
            <a:r>
              <a:rPr lang="en-US" sz="3600">
                <a:solidFill>
                  <a:srgbClr val="191769"/>
                </a:solidFill>
                <a:latin typeface="Times Neue Roman Bold"/>
              </a:rPr>
              <a:t>двумерные коды Datmatrix</a:t>
            </a:r>
            <a:r>
              <a:rPr lang="en-US" sz="3600">
                <a:solidFill>
                  <a:srgbClr val="191769"/>
                </a:solidFill>
                <a:latin typeface="Times Neue Roman"/>
              </a:rPr>
              <a:t>. В системах маркировки «Честный знак» не ведется собственного каталога продукции. Регистрацию выполняют производители (импортеры) продукции. Организации в оптовом и розничном звене получают уже зарегистрированную в GS46 продукцию.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>
          <a:xfrm>
            <a:off x="15117420" y="9207890"/>
            <a:ext cx="3170580" cy="107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117319"/>
            <a:ext cx="17587881" cy="9536330"/>
          </a:xfrm>
          <a:prstGeom prst="rect">
            <a:avLst/>
          </a:prstGeom>
          <a:solidFill>
            <a:srgbClr val="CADFD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4152" y="3467290"/>
            <a:ext cx="1838398" cy="20515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8794" t="11727" r="7695"/>
          <a:stretch>
            <a:fillRect/>
          </a:stretch>
        </p:blipFill>
        <p:spPr>
          <a:xfrm>
            <a:off x="5021123" y="3467290"/>
            <a:ext cx="1919991" cy="20515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8252" r="8331" b="4424"/>
          <a:stretch>
            <a:fillRect/>
          </a:stretch>
        </p:blipFill>
        <p:spPr>
          <a:xfrm>
            <a:off x="8205361" y="3467290"/>
            <a:ext cx="1919991" cy="20515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13433" r="5166"/>
          <a:stretch>
            <a:fillRect/>
          </a:stretch>
        </p:blipFill>
        <p:spPr>
          <a:xfrm>
            <a:off x="11320369" y="3467290"/>
            <a:ext cx="1991114" cy="20515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7338" t="5276" r="5707" b="7745"/>
          <a:stretch>
            <a:fillRect/>
          </a:stretch>
        </p:blipFill>
        <p:spPr>
          <a:xfrm>
            <a:off x="14423604" y="3467290"/>
            <a:ext cx="1991114" cy="20515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1478" t="8573" r="3449" b="21433"/>
          <a:stretch>
            <a:fillRect/>
          </a:stretch>
        </p:blipFill>
        <p:spPr>
          <a:xfrm>
            <a:off x="3464687" y="6651658"/>
            <a:ext cx="3476427" cy="23538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2910" b="6743"/>
          <a:stretch>
            <a:fillRect/>
          </a:stretch>
        </p:blipFill>
        <p:spPr>
          <a:xfrm>
            <a:off x="12315926" y="6651658"/>
            <a:ext cx="3373060" cy="23538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 l="2900" r="1805" b="5456"/>
          <a:stretch>
            <a:fillRect/>
          </a:stretch>
        </p:blipFill>
        <p:spPr>
          <a:xfrm>
            <a:off x="8014147" y="6651658"/>
            <a:ext cx="2959824" cy="23538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71588" y="1442341"/>
            <a:ext cx="157875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Категории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товаров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,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требующие</a:t>
            </a: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маркировки</a:t>
            </a:r>
            <a:r>
              <a:rPr lang="en-US" sz="5200" b="1" dirty="0">
                <a:solidFill>
                  <a:srgbClr val="000000"/>
                </a:solidFill>
                <a:latin typeface="Times Neue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55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7849" y="647700"/>
            <a:ext cx="17603849" cy="9639300"/>
          </a:xfrm>
          <a:prstGeom prst="rect">
            <a:avLst/>
          </a:prstGeom>
          <a:solidFill>
            <a:srgbClr val="1B3A8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104900"/>
            <a:ext cx="1471474" cy="163497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33600" y="1104900"/>
            <a:ext cx="14337126" cy="1868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8000" spc="-200" dirty="0" err="1">
                <a:solidFill>
                  <a:srgbClr val="FFFFFF"/>
                </a:solidFill>
                <a:latin typeface="HK Grotesk Bold Bold"/>
              </a:rPr>
              <a:t>Подключение</a:t>
            </a:r>
            <a:r>
              <a:rPr lang="en-US" sz="8000" spc="-200" dirty="0">
                <a:solidFill>
                  <a:srgbClr val="FFFFFF"/>
                </a:solidFill>
                <a:latin typeface="HK Grotesk Bold Bold"/>
              </a:rPr>
              <a:t> к </a:t>
            </a:r>
            <a:r>
              <a:rPr lang="en-US" sz="8000" spc="-200" dirty="0" err="1">
                <a:solidFill>
                  <a:srgbClr val="FFFFFF"/>
                </a:solidFill>
                <a:latin typeface="HK Grotesk Bold Bold"/>
              </a:rPr>
              <a:t>обязательной</a:t>
            </a:r>
            <a:r>
              <a:rPr lang="en-US" sz="8000" spc="-200" dirty="0">
                <a:solidFill>
                  <a:srgbClr val="FFFFFF"/>
                </a:solidFill>
                <a:latin typeface="HK Grotesk Bold Bold"/>
              </a:rPr>
              <a:t> </a:t>
            </a:r>
            <a:r>
              <a:rPr lang="en-US" sz="8000" spc="-200" dirty="0" err="1">
                <a:solidFill>
                  <a:srgbClr val="FFFFFF"/>
                </a:solidFill>
                <a:latin typeface="HK Grotesk Bold Bold"/>
              </a:rPr>
              <a:t>маркировке</a:t>
            </a:r>
            <a:r>
              <a:rPr lang="en-US" sz="8000" spc="-200" dirty="0">
                <a:solidFill>
                  <a:srgbClr val="FFFFFF"/>
                </a:solidFill>
                <a:latin typeface="HK Grotesk Bold Bold"/>
              </a:rPr>
              <a:t> </a:t>
            </a:r>
            <a:r>
              <a:rPr lang="en-US" sz="8000" spc="-200" dirty="0" err="1">
                <a:solidFill>
                  <a:srgbClr val="FFFFFF"/>
                </a:solidFill>
                <a:latin typeface="HK Grotesk Bold Bold"/>
              </a:rPr>
              <a:t>товаров</a:t>
            </a:r>
            <a:r>
              <a:rPr lang="en-US" sz="8000" spc="-200" dirty="0">
                <a:solidFill>
                  <a:srgbClr val="FFFFFF"/>
                </a:solidFill>
                <a:latin typeface="HK Grotesk Bold Bold"/>
              </a:rPr>
              <a:t>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50230">
            <a:off x="579562" y="6437761"/>
            <a:ext cx="2031379" cy="383937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63719" y="3459981"/>
            <a:ext cx="10500949" cy="4014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0"/>
              </a:lnSpc>
            </a:pP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Для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того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,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чтобы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работать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с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маркированной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продукцией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,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необходимо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 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зарегистрироваться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 в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информационной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системе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маркировки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продукции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(ИС "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Честный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3793" dirty="0" err="1">
                <a:solidFill>
                  <a:srgbClr val="FFFFFF"/>
                </a:solidFill>
                <a:latin typeface="Open Sans 2 Bold"/>
              </a:rPr>
              <a:t>знак</a:t>
            </a:r>
            <a:r>
              <a:rPr lang="en-US" sz="3793" dirty="0">
                <a:solidFill>
                  <a:srgbClr val="FFFFFF"/>
                </a:solidFill>
                <a:latin typeface="Open Sans 2 Bold"/>
              </a:rPr>
              <a:t>", ИС МОПТ).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44961" y="4637900"/>
            <a:ext cx="8523273" cy="578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8269" y="895350"/>
            <a:ext cx="14382816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FFFFFF"/>
                </a:solidFill>
                <a:latin typeface="Open Sans 2 Bold"/>
              </a:rPr>
              <a:t>Этапы маркировки товаров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060" y="3138251"/>
            <a:ext cx="2408705" cy="24087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15644" y="2251156"/>
            <a:ext cx="37698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2 Bold"/>
              </a:rPr>
              <a:t>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99783" y="3138251"/>
            <a:ext cx="2408705" cy="24087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9504" y="3138251"/>
            <a:ext cx="2408705" cy="24087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98920" y="3138251"/>
            <a:ext cx="2358154" cy="2358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28242" y="3138251"/>
            <a:ext cx="2283402" cy="22834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144104" y="2251156"/>
            <a:ext cx="37698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2 Bold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89506" y="2251156"/>
            <a:ext cx="37698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2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5618" y="2251156"/>
            <a:ext cx="37698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2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522" y="5755198"/>
            <a:ext cx="3103780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2"/>
              </a:rPr>
              <a:t>Производитель наносит цифровой код на товар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52245" y="5755198"/>
            <a:ext cx="3103780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2"/>
              </a:rPr>
              <a:t>Весь путь товара фиксируется на каждом этапе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15365" y="2251156"/>
            <a:ext cx="37698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2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40457" y="5755198"/>
            <a:ext cx="3103780" cy="278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2"/>
              </a:rPr>
              <a:t>В магазине сканируют код товара и размещают его на полке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26106" y="5755198"/>
            <a:ext cx="3103780" cy="278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2"/>
              </a:rPr>
              <a:t>Товар продали на кассе - в системе "код вышел из оборота"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80704" y="5755198"/>
            <a:ext cx="3103780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 2"/>
              </a:rPr>
              <a:t>Вся правда о товаре в мобильном приложении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alphaModFix amt="90000"/>
          </a:blip>
          <a:srcRect/>
          <a:stretch>
            <a:fillRect/>
          </a:stretch>
        </p:blipFill>
        <p:spPr>
          <a:xfrm>
            <a:off x="15117420" y="9207890"/>
            <a:ext cx="3170580" cy="107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2761" y="0"/>
            <a:ext cx="17564097" cy="9661908"/>
          </a:xfrm>
          <a:prstGeom prst="rect">
            <a:avLst/>
          </a:prstGeom>
          <a:solidFill>
            <a:srgbClr val="CADFD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81992" y="1530680"/>
            <a:ext cx="8659116" cy="47502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89613" y="1651221"/>
            <a:ext cx="8351495" cy="444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191769"/>
                </a:solidFill>
                <a:latin typeface="Open Sans"/>
              </a:rPr>
              <a:t>Табак</a:t>
            </a:r>
            <a:endParaRPr lang="en-US" sz="3600" dirty="0">
              <a:solidFill>
                <a:srgbClr val="191769"/>
              </a:solidFill>
              <a:latin typeface="Open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191769"/>
                </a:solidFill>
                <a:latin typeface="Open Sans"/>
              </a:rPr>
              <a:t>Шубы</a:t>
            </a:r>
            <a:endParaRPr lang="en-US" sz="3600" dirty="0">
              <a:solidFill>
                <a:srgbClr val="191769"/>
              </a:solidFill>
              <a:latin typeface="Open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191769"/>
                </a:solidFill>
                <a:latin typeface="Open Sans"/>
              </a:rPr>
              <a:t>Обувь</a:t>
            </a:r>
            <a:endParaRPr lang="en-US" sz="3600" dirty="0">
              <a:solidFill>
                <a:srgbClr val="191769"/>
              </a:solidFill>
              <a:latin typeface="Open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191769"/>
                </a:solidFill>
                <a:latin typeface="Open Sans"/>
              </a:rPr>
              <a:t>Фотоаппараты</a:t>
            </a:r>
            <a:endParaRPr lang="en-US" sz="3600" dirty="0">
              <a:solidFill>
                <a:srgbClr val="191769"/>
              </a:solidFill>
              <a:latin typeface="Open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191769"/>
                </a:solidFill>
                <a:latin typeface="Open Sans"/>
              </a:rPr>
              <a:t>Шины</a:t>
            </a:r>
            <a:r>
              <a:rPr lang="en-US" sz="3600" dirty="0">
                <a:solidFill>
                  <a:srgbClr val="191769"/>
                </a:solidFill>
                <a:latin typeface="Open Sans"/>
              </a:rPr>
              <a:t> и </a:t>
            </a:r>
            <a:r>
              <a:rPr lang="en-US" sz="3600" dirty="0" err="1">
                <a:solidFill>
                  <a:srgbClr val="191769"/>
                </a:solidFill>
                <a:latin typeface="Open Sans"/>
              </a:rPr>
              <a:t>покрышки</a:t>
            </a:r>
            <a:endParaRPr lang="en-US" sz="3600" dirty="0">
              <a:solidFill>
                <a:srgbClr val="191769"/>
              </a:solidFill>
              <a:latin typeface="Open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191769"/>
                </a:solidFill>
                <a:latin typeface="Open Sans"/>
              </a:rPr>
              <a:t>Товары</a:t>
            </a:r>
            <a:r>
              <a:rPr lang="en-US" sz="3600" dirty="0">
                <a:solidFill>
                  <a:srgbClr val="191769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191769"/>
                </a:solidFill>
                <a:latin typeface="Open Sans"/>
              </a:rPr>
              <a:t>легкой</a:t>
            </a:r>
            <a:r>
              <a:rPr lang="en-US" sz="3600" dirty="0">
                <a:solidFill>
                  <a:srgbClr val="191769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191769"/>
                </a:solidFill>
                <a:latin typeface="Open Sans"/>
              </a:rPr>
              <a:t>промышленности</a:t>
            </a:r>
            <a:endParaRPr lang="en-US" sz="3600" dirty="0">
              <a:solidFill>
                <a:srgbClr val="191769"/>
              </a:solidFill>
              <a:latin typeface="Open Sans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191769"/>
                </a:solidFill>
                <a:latin typeface="Open Sans"/>
              </a:rPr>
              <a:t>Духи</a:t>
            </a:r>
            <a:r>
              <a:rPr lang="en-US" sz="3600" dirty="0">
                <a:solidFill>
                  <a:srgbClr val="191769"/>
                </a:solidFill>
                <a:latin typeface="Open Sans"/>
              </a:rPr>
              <a:t> и </a:t>
            </a:r>
            <a:r>
              <a:rPr lang="en-US" sz="3600" dirty="0" err="1">
                <a:solidFill>
                  <a:srgbClr val="191769"/>
                </a:solidFill>
                <a:latin typeface="Open Sans"/>
              </a:rPr>
              <a:t>туалетная</a:t>
            </a:r>
            <a:r>
              <a:rPr lang="en-US" sz="3600" dirty="0">
                <a:solidFill>
                  <a:srgbClr val="191769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191769"/>
                </a:solidFill>
                <a:latin typeface="Open Sans"/>
              </a:rPr>
              <a:t>вода</a:t>
            </a:r>
            <a:endParaRPr lang="en-US" sz="3600" dirty="0">
              <a:solidFill>
                <a:srgbClr val="191769"/>
              </a:solidFill>
              <a:latin typeface="Open San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522956">
            <a:off x="3707924" y="6522960"/>
            <a:ext cx="1873588" cy="8686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746383" y="7654413"/>
            <a:ext cx="39266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1С:Розница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237163">
            <a:off x="13402051" y="6520707"/>
            <a:ext cx="1873588" cy="8686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>
            <a:off x="14891420" y="3086100"/>
            <a:ext cx="339658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>
            <a:off x="1028700" y="1530680"/>
            <a:ext cx="3357101" cy="302139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63774" y="324759"/>
            <a:ext cx="1540929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ru-RU" sz="5600" b="1" dirty="0" err="1" smtClean="0">
                <a:solidFill>
                  <a:srgbClr val="191769"/>
                </a:solidFill>
                <a:latin typeface="Open Sans Bold"/>
              </a:rPr>
              <a:t>Типо</a:t>
            </a:r>
            <a:r>
              <a:rPr lang="en-US" sz="5600" b="1" dirty="0" err="1" smtClean="0">
                <a:solidFill>
                  <a:srgbClr val="191769"/>
                </a:solidFill>
                <a:latin typeface="Open Sans Bold"/>
              </a:rPr>
              <a:t>вые</a:t>
            </a:r>
            <a:r>
              <a:rPr lang="en-US" sz="5600" b="1" dirty="0" smtClean="0">
                <a:solidFill>
                  <a:srgbClr val="191769"/>
                </a:solidFill>
                <a:latin typeface="Open Sans Bold"/>
              </a:rPr>
              <a:t> </a:t>
            </a:r>
            <a:r>
              <a:rPr lang="en-US" sz="5600" b="1" dirty="0" err="1">
                <a:solidFill>
                  <a:srgbClr val="191769"/>
                </a:solidFill>
                <a:latin typeface="Open Sans Bold"/>
              </a:rPr>
              <a:t>решения</a:t>
            </a:r>
            <a:r>
              <a:rPr lang="en-US" sz="5600" b="1" dirty="0">
                <a:solidFill>
                  <a:srgbClr val="191769"/>
                </a:solidFill>
                <a:latin typeface="Open Sans Bold"/>
              </a:rPr>
              <a:t> </a:t>
            </a:r>
            <a:r>
              <a:rPr lang="en-US" sz="5600" b="1" dirty="0" err="1">
                <a:solidFill>
                  <a:srgbClr val="191769"/>
                </a:solidFill>
                <a:latin typeface="Open Sans Bold"/>
              </a:rPr>
              <a:t>для</a:t>
            </a:r>
            <a:r>
              <a:rPr lang="en-US" sz="5600" b="1" dirty="0">
                <a:solidFill>
                  <a:srgbClr val="191769"/>
                </a:solidFill>
                <a:latin typeface="Open Sans Bold"/>
              </a:rPr>
              <a:t> </a:t>
            </a:r>
            <a:r>
              <a:rPr lang="en-US" sz="5600" b="1" dirty="0" err="1">
                <a:solidFill>
                  <a:srgbClr val="191769"/>
                </a:solidFill>
                <a:latin typeface="Open Sans Bold"/>
              </a:rPr>
              <a:t>маркировки</a:t>
            </a:r>
            <a:r>
              <a:rPr lang="en-US" sz="5600" b="1" dirty="0">
                <a:solidFill>
                  <a:srgbClr val="191769"/>
                </a:solidFill>
                <a:latin typeface="Open Sans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5554" y="7654413"/>
            <a:ext cx="897909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191769"/>
                </a:solidFill>
                <a:latin typeface="Times Neue Roman Bold"/>
              </a:rPr>
              <a:t>1С:Управление </a:t>
            </a:r>
            <a:r>
              <a:rPr lang="en-US" sz="5200" b="1" dirty="0" err="1">
                <a:solidFill>
                  <a:srgbClr val="191769"/>
                </a:solidFill>
                <a:latin typeface="Times Neue Roman Bold"/>
              </a:rPr>
              <a:t>торговлей</a:t>
            </a:r>
            <a:endParaRPr lang="en-US" sz="5200" b="1" dirty="0">
              <a:solidFill>
                <a:srgbClr val="191769"/>
              </a:solidFill>
              <a:latin typeface="Times Neue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19123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15117420" y="9207890"/>
            <a:ext cx="3170580" cy="1079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31876">
            <a:off x="15826338" y="373694"/>
            <a:ext cx="2259312" cy="231832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004894" y="1246257"/>
            <a:ext cx="7736970" cy="7304712"/>
            <a:chOff x="0" y="0"/>
            <a:chExt cx="10315961" cy="97396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534741"/>
              <a:ext cx="8736099" cy="6965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20"/>
                </a:lnSpc>
                <a:spcBef>
                  <a:spcPts val="3915"/>
                </a:spcBef>
              </a:pPr>
              <a:r>
                <a:rPr lang="en-US" sz="3600" u="none">
                  <a:solidFill>
                    <a:srgbClr val="FFFFFF"/>
                  </a:solidFill>
                  <a:latin typeface="Times Neue Roman"/>
                </a:rPr>
                <a:t>— универсальное решение для управления розничной торговлей. Полностью автоматизирует все основные бизнес-процессы как отдельного магазина, так и крупной розничной сети.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7159"/>
              <a:ext cx="10315961" cy="148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000"/>
                </a:lnSpc>
              </a:pPr>
              <a:r>
                <a:rPr lang="en-US" sz="8000" spc="-200">
                  <a:solidFill>
                    <a:srgbClr val="FFFFFF"/>
                  </a:solidFill>
                  <a:latin typeface="Times Neue Roman Bold"/>
                </a:rPr>
                <a:t>1С:Розница 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797050"/>
            <a:ext cx="9144000" cy="636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1B3A83">
              <a:alpha val="90980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705614" y="574869"/>
            <a:ext cx="8996546" cy="9137261"/>
            <a:chOff x="0" y="0"/>
            <a:chExt cx="11995395" cy="12183015"/>
          </a:xfrm>
        </p:grpSpPr>
        <p:sp>
          <p:nvSpPr>
            <p:cNvPr id="4" name="TextBox 4"/>
            <p:cNvSpPr txBox="1"/>
            <p:nvPr/>
          </p:nvSpPr>
          <p:spPr>
            <a:xfrm>
              <a:off x="0" y="3695470"/>
              <a:ext cx="10158332" cy="8248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30"/>
                </a:lnSpc>
                <a:spcBef>
                  <a:spcPts val="3697"/>
                </a:spcBef>
              </a:pPr>
              <a:r>
                <a:rPr lang="en-US" sz="3400" u="none">
                  <a:solidFill>
                    <a:srgbClr val="FFFFFF"/>
                  </a:solidFill>
                  <a:latin typeface="Times Neue Roman"/>
                </a:rPr>
                <a:t>— это современный инструмент для повышения эффективности бизнеса торгового предприятия. Автоматизирует задачи оперативного и управленческого учета, анализа и планирования торговых операций, обеспечивая эффективное управление современным торговым предприятием.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37159"/>
              <a:ext cx="11995395" cy="2640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500"/>
                </a:lnSpc>
              </a:pPr>
              <a:r>
                <a:rPr lang="en-US" sz="7500" spc="-187">
                  <a:solidFill>
                    <a:srgbClr val="FFFFFF"/>
                  </a:solidFill>
                  <a:latin typeface="Times Neue Roman Bold"/>
                </a:rPr>
                <a:t>1С:Управление торговлей 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15117420" y="9207890"/>
            <a:ext cx="3170580" cy="10791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88418" y="615803"/>
            <a:ext cx="8799582" cy="91316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8185" y="8103624"/>
            <a:ext cx="2435815" cy="218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615</Words>
  <Application>Microsoft Office PowerPoint</Application>
  <PresentationFormat>Произвольный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Times Neue Roman Bold</vt:lpstr>
      <vt:lpstr>Open Sans Bold</vt:lpstr>
      <vt:lpstr>Open Sans</vt:lpstr>
      <vt:lpstr>Open Sans 2 Bold</vt:lpstr>
      <vt:lpstr>Calibri</vt:lpstr>
      <vt:lpstr>Open Sans 2</vt:lpstr>
      <vt:lpstr>Open Sans Light</vt:lpstr>
      <vt:lpstr>Wingdings</vt:lpstr>
      <vt:lpstr>HK Grotesk Bold Bold</vt:lpstr>
      <vt:lpstr>Times Neue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Синяя Зеленая и Желтая Фотоколлаж Современная Ресурсы для Нового Сотрудника Компания Презентация</dc:title>
  <dc:creator>Пользователь</dc:creator>
  <cp:lastModifiedBy>user</cp:lastModifiedBy>
  <cp:revision>12</cp:revision>
  <dcterms:created xsi:type="dcterms:W3CDTF">2006-08-16T00:00:00Z</dcterms:created>
  <dcterms:modified xsi:type="dcterms:W3CDTF">2020-09-21T08:03:51Z</dcterms:modified>
  <dc:identifier>DAEHxaAwDlY</dc:identifier>
</cp:coreProperties>
</file>